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76" r:id="rId2"/>
    <p:sldId id="955" r:id="rId3"/>
    <p:sldId id="390" r:id="rId4"/>
    <p:sldId id="863" r:id="rId5"/>
    <p:sldId id="957" r:id="rId6"/>
    <p:sldId id="888" r:id="rId7"/>
    <p:sldId id="956" r:id="rId8"/>
    <p:sldId id="952" r:id="rId9"/>
    <p:sldId id="953" r:id="rId10"/>
    <p:sldId id="864" r:id="rId11"/>
    <p:sldId id="421" r:id="rId12"/>
    <p:sldId id="920" r:id="rId13"/>
    <p:sldId id="937" r:id="rId14"/>
    <p:sldId id="931" r:id="rId15"/>
    <p:sldId id="932" r:id="rId16"/>
    <p:sldId id="933" r:id="rId17"/>
    <p:sldId id="840" r:id="rId18"/>
    <p:sldId id="925" r:id="rId19"/>
    <p:sldId id="949" r:id="rId20"/>
    <p:sldId id="389" r:id="rId21"/>
    <p:sldId id="387" r:id="rId22"/>
    <p:sldId id="921" r:id="rId23"/>
    <p:sldId id="887" r:id="rId24"/>
    <p:sldId id="865" r:id="rId25"/>
    <p:sldId id="936" r:id="rId26"/>
    <p:sldId id="948" r:id="rId27"/>
    <p:sldId id="413" r:id="rId28"/>
    <p:sldId id="410" r:id="rId29"/>
    <p:sldId id="924" r:id="rId30"/>
    <p:sldId id="951" r:id="rId31"/>
    <p:sldId id="411" r:id="rId32"/>
    <p:sldId id="412" r:id="rId33"/>
    <p:sldId id="934" r:id="rId34"/>
    <p:sldId id="883" r:id="rId35"/>
    <p:sldId id="379" r:id="rId36"/>
    <p:sldId id="857" r:id="rId37"/>
    <p:sldId id="402" r:id="rId38"/>
    <p:sldId id="858" r:id="rId39"/>
    <p:sldId id="859" r:id="rId40"/>
    <p:sldId id="869" r:id="rId41"/>
    <p:sldId id="870" r:id="rId42"/>
    <p:sldId id="403" r:id="rId43"/>
    <p:sldId id="860" r:id="rId44"/>
    <p:sldId id="380"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955"/>
            <p14:sldId id="390"/>
            <p14:sldId id="863"/>
            <p14:sldId id="957"/>
            <p14:sldId id="888"/>
            <p14:sldId id="956"/>
            <p14:sldId id="952"/>
            <p14:sldId id="953"/>
          </p14:sldIdLst>
        </p14:section>
        <p14:section name="Intro" id="{7E29F578-4101-4696-A6B8-93AAE7ED7F72}">
          <p14:sldIdLst>
            <p14:sldId id="864"/>
            <p14:sldId id="421"/>
            <p14:sldId id="920"/>
            <p14:sldId id="937"/>
            <p14:sldId id="931"/>
            <p14:sldId id="932"/>
            <p14:sldId id="933"/>
            <p14:sldId id="840"/>
            <p14:sldId id="925"/>
            <p14:sldId id="949"/>
            <p14:sldId id="389"/>
            <p14:sldId id="387"/>
            <p14:sldId id="921"/>
            <p14:sldId id="887"/>
            <p14:sldId id="865"/>
            <p14:sldId id="936"/>
            <p14:sldId id="948"/>
            <p14:sldId id="413"/>
            <p14:sldId id="410"/>
            <p14:sldId id="924"/>
            <p14:sldId id="951"/>
            <p14:sldId id="411"/>
            <p14:sldId id="412"/>
            <p14:sldId id="934"/>
            <p14:sldId id="883"/>
            <p14:sldId id="379"/>
            <p14:sldId id="857"/>
            <p14:sldId id="402"/>
            <p14:sldId id="858"/>
            <p14:sldId id="859"/>
            <p14:sldId id="869"/>
            <p14:sldId id="870"/>
            <p14:sldId id="403"/>
            <p14:sldId id="860"/>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2904" autoAdjust="0"/>
  </p:normalViewPr>
  <p:slideViewPr>
    <p:cSldViewPr>
      <p:cViewPr varScale="1">
        <p:scale>
          <a:sx n="104" d="100"/>
          <a:sy n="104" d="100"/>
        </p:scale>
        <p:origin x="162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lecture topics</a:t>
            </a:r>
          </a:p>
          <a:p>
            <a:pPr lvl="1"/>
            <a:r>
              <a:rPr lang="en-US" dirty="0"/>
              <a:t>Website under construction</a:t>
            </a:r>
          </a:p>
          <a:p>
            <a:pPr lvl="1"/>
            <a:endParaRPr lang="en-US" dirty="0"/>
          </a:p>
          <a:p>
            <a:pPr lvl="1"/>
            <a:r>
              <a:rPr lang="en-US" dirty="0"/>
              <a:t>W1: Introduction and overview</a:t>
            </a:r>
          </a:p>
          <a:p>
            <a:pPr lvl="1"/>
            <a:r>
              <a:rPr lang="en-US" dirty="0"/>
              <a:t>W2: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endParaRPr lang="en-US" dirty="0"/>
          </a:p>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pPr lvl="2"/>
            <a:endParaRPr lang="en-US" dirty="0"/>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dirty="0"/>
              <a:t>Kalle will provide brief tutorials on related software frameworks throughout the term </a:t>
            </a:r>
          </a:p>
          <a:p>
            <a:pPr lvl="2"/>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CMU’s Boss won the $2M top prize, and Stanford’s Junior won the $1M second prize.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317559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X3hrKnv0dPQ"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q7d90ZFhg28"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uzonghua.github.io/saav202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zonghua/saavlab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a:xfrm>
            <a:off x="685800" y="2132856"/>
            <a:ext cx="7772400" cy="1470025"/>
          </a:xfrm>
        </p:spPr>
        <p:txBody>
          <a:bodyPr/>
          <a:lstStyle/>
          <a:p>
            <a:r>
              <a:rPr lang="en-US"/>
              <a:t>L1.1 </a:t>
            </a:r>
            <a:r>
              <a:rPr lang="en-US" dirty="0"/>
              <a:t>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2023</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2050" name="Picture 2" descr="Hand Writing Overview With Marker, Business Concept Background Stock Photo,  Picture And Royalty Free Image. Image 58818276.">
            <a:extLst>
              <a:ext uri="{FF2B5EF4-FFF2-40B4-BE49-F238E27FC236}">
                <a16:creationId xmlns:a16="http://schemas.microsoft.com/office/drawing/2014/main" id="{803BBEC8-AA3B-E5F6-F7C4-6E0FB34DE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072" y="4565212"/>
            <a:ext cx="3275856" cy="21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a:bodyPr>
          <a:lstStyle/>
          <a:p>
            <a:r>
              <a:rPr lang="en-US" dirty="0"/>
              <a:t>I will give a broad </a:t>
            </a:r>
            <a:r>
              <a:rPr lang="en-US" altLang="zh-CN" dirty="0"/>
              <a:t>over</a:t>
            </a:r>
            <a:r>
              <a:rPr lang="en-US" dirty="0"/>
              <a:t>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V2X</a:t>
            </a:r>
          </a:p>
          <a:p>
            <a:pPr lvl="1"/>
            <a:r>
              <a:rPr lang="en-US" dirty="0"/>
              <a:t>Ethical Issues</a:t>
            </a:r>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700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3"/>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AVs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8BF7-394B-C2AE-6B23-55EB626699C3}"/>
              </a:ext>
            </a:extLst>
          </p:cNvPr>
          <p:cNvSpPr>
            <a:spLocks noGrp="1"/>
          </p:cNvSpPr>
          <p:nvPr>
            <p:ph type="title"/>
          </p:nvPr>
        </p:nvSpPr>
        <p:spPr/>
        <p:txBody>
          <a:bodyPr/>
          <a:lstStyle/>
          <a:p>
            <a:r>
              <a:rPr lang="en-US" dirty="0"/>
              <a:t>Course Logistics</a:t>
            </a:r>
            <a:endParaRPr lang="en-SE" dirty="0"/>
          </a:p>
        </p:txBody>
      </p:sp>
      <p:sp>
        <p:nvSpPr>
          <p:cNvPr id="3" name="Content Placeholder 2">
            <a:extLst>
              <a:ext uri="{FF2B5EF4-FFF2-40B4-BE49-F238E27FC236}">
                <a16:creationId xmlns:a16="http://schemas.microsoft.com/office/drawing/2014/main" id="{62F5AAED-C746-0041-7362-89E691296353}"/>
              </a:ext>
            </a:extLst>
          </p:cNvPr>
          <p:cNvSpPr>
            <a:spLocks noGrp="1"/>
          </p:cNvSpPr>
          <p:nvPr>
            <p:ph idx="1"/>
          </p:nvPr>
        </p:nvSpPr>
        <p:spPr/>
        <p:txBody>
          <a:bodyPr/>
          <a:lstStyle/>
          <a:p>
            <a:r>
              <a:rPr lang="fr-FR" sz="3200" dirty="0"/>
              <a:t>Course </a:t>
            </a:r>
            <a:r>
              <a:rPr lang="fr-FR" sz="3200" dirty="0" err="1"/>
              <a:t>homepage</a:t>
            </a:r>
            <a:r>
              <a:rPr lang="fr-FR" sz="3200" dirty="0"/>
              <a:t>: https://guzonghua.github.io/saav/  </a:t>
            </a:r>
          </a:p>
          <a:p>
            <a:r>
              <a:rPr lang="fr-FR" sz="3200" dirty="0"/>
              <a:t>Lectures Mon &amp; </a:t>
            </a:r>
            <a:r>
              <a:rPr lang="fr-FR" sz="3200" dirty="0" err="1"/>
              <a:t>Wed</a:t>
            </a:r>
            <a:r>
              <a:rPr lang="fr-FR" sz="3200" dirty="0"/>
              <a:t> 15:30-17:00 via Zoom. Link:  https://umu.zoom.us/j/62818040552</a:t>
            </a:r>
          </a:p>
          <a:p>
            <a:r>
              <a:rPr lang="fr-FR" sz="3200" dirty="0" err="1"/>
              <a:t>Instructor</a:t>
            </a:r>
            <a:r>
              <a:rPr lang="fr-FR" sz="3200" dirty="0"/>
              <a:t>: Zonghua Gu, zonghua.gu@umu.se</a:t>
            </a:r>
            <a:endParaRPr lang="en-SE" sz="3200" dirty="0"/>
          </a:p>
          <a:p>
            <a:endParaRPr lang="en-SE" dirty="0"/>
          </a:p>
        </p:txBody>
      </p:sp>
      <p:sp>
        <p:nvSpPr>
          <p:cNvPr id="4" name="Slide Number Placeholder 3">
            <a:extLst>
              <a:ext uri="{FF2B5EF4-FFF2-40B4-BE49-F238E27FC236}">
                <a16:creationId xmlns:a16="http://schemas.microsoft.com/office/drawing/2014/main" id="{9B5155CF-0B97-A1D7-221D-FC4DFD31B3FF}"/>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4044839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busy highway in Taiwan</a:t>
            </a:r>
          </a:p>
          <a:p>
            <a:pPr lvl="1"/>
            <a:r>
              <a:rPr lang="en-US" dirty="0">
                <a:hlinkClick r:id="rId2"/>
              </a:rPr>
              <a:t>https://www.youtube.com/watch?v=X3hrKnv0dPQ</a:t>
            </a:r>
            <a:r>
              <a:rPr lang="en-US" dirty="0"/>
              <a:t> </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3"/>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3384661"/>
            <a:ext cx="5973518" cy="335699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a:xfrm>
            <a:off x="457200" y="1295400"/>
            <a:ext cx="8229600" cy="2133600"/>
          </a:xfrm>
        </p:spPr>
        <p:txBody>
          <a:bodyPr>
            <a:normAutofit fontScale="70000" lnSpcReduction="20000"/>
          </a:bodyPr>
          <a:lstStyle/>
          <a:p>
            <a:r>
              <a:rPr lang="en-US" dirty="0"/>
              <a:t>Police release video of Uber collision that killed pedestrian</a:t>
            </a:r>
          </a:p>
          <a:p>
            <a:pPr lvl="1"/>
            <a:r>
              <a:rPr lang="en-US" dirty="0">
                <a:hlinkClick r:id="rId4"/>
              </a:rPr>
              <a:t>https://www.youtube.com/watch?v=q7d90ZFhg28</a:t>
            </a:r>
            <a:r>
              <a:rPr lang="en-US" dirty="0"/>
              <a:t> </a:t>
            </a:r>
          </a:p>
          <a:p>
            <a:r>
              <a:rPr lang="en-US" dirty="0"/>
              <a:t>“The recorded telemetry showed the system had detected Herzberg six seconds before the crash, and classified her first as an unknown object, then as a vehicle, and finally as a bicycle, each of which had a different predicted path according to the autonomy logic.”</a:t>
            </a:r>
          </a:p>
        </p:txBody>
      </p:sp>
    </p:spTree>
    <p:extLst>
      <p:ext uri="{BB962C8B-B14F-4D97-AF65-F5344CB8AC3E}">
        <p14:creationId xmlns:p14="http://schemas.microsoft.com/office/powerpoint/2010/main" val="1175592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a:bodyPr>
          <a:lstStyle/>
          <a:p>
            <a:r>
              <a:rPr lang="en-US" dirty="0"/>
              <a:t>I will put lecture materials here instead of on Canvas. Please bookmark this link</a:t>
            </a:r>
          </a:p>
          <a:p>
            <a:pPr lvl="1"/>
            <a:r>
              <a:rPr lang="en-US" dirty="0">
                <a:hlinkClick r:id="rId3"/>
              </a:rPr>
              <a:t>https://guzonghua.github.io/saav/</a:t>
            </a:r>
            <a:r>
              <a:rPr lang="en-US" dirty="0"/>
              <a:t> (under construction)</a:t>
            </a:r>
          </a:p>
          <a:p>
            <a:pPr lvl="1"/>
            <a:r>
              <a:rPr lang="en-US" dirty="0"/>
              <a:t>Since slides may be updated slightly after each class, it is more convenient to put them here</a:t>
            </a:r>
          </a:p>
          <a:p>
            <a:r>
              <a:rPr lang="en-US" dirty="0"/>
              <a:t>Previous course homepages available on </a:t>
            </a:r>
            <a:r>
              <a:rPr lang="en-US" dirty="0">
                <a:hlinkClick r:id="rId4"/>
              </a:rPr>
              <a:t>https://guzonghua.github.io/saav2022/</a:t>
            </a:r>
            <a:r>
              <a:rPr lang="en-US" dirty="0"/>
              <a:t> and </a:t>
            </a:r>
            <a:r>
              <a:rPr lang="en-US" dirty="0">
                <a:hlinkClick r:id="rId4"/>
              </a:rPr>
              <a:t>https://guzonghua.github.io/saav2021/</a:t>
            </a:r>
            <a:endParaRPr lang="en-US" dirty="0"/>
          </a:p>
          <a:p>
            <a:pPr lvl="1"/>
            <a:r>
              <a:rPr lang="en-US" dirty="0"/>
              <a:t>Contents updated every year</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D17B-BEAE-96FB-89DE-9D76F4499765}"/>
              </a:ext>
            </a:extLst>
          </p:cNvPr>
          <p:cNvSpPr>
            <a:spLocks noGrp="1"/>
          </p:cNvSpPr>
          <p:nvPr>
            <p:ph type="title"/>
          </p:nvPr>
        </p:nvSpPr>
        <p:spPr/>
        <p:txBody>
          <a:bodyPr/>
          <a:lstStyle/>
          <a:p>
            <a:r>
              <a:rPr lang="en-US" dirty="0"/>
              <a:t>Grade Distribution</a:t>
            </a:r>
            <a:endParaRPr lang="en-SE" dirty="0"/>
          </a:p>
        </p:txBody>
      </p:sp>
      <p:sp>
        <p:nvSpPr>
          <p:cNvPr id="3" name="Content Placeholder 2">
            <a:extLst>
              <a:ext uri="{FF2B5EF4-FFF2-40B4-BE49-F238E27FC236}">
                <a16:creationId xmlns:a16="http://schemas.microsoft.com/office/drawing/2014/main" id="{A87D15D4-6D36-5589-2653-8439D4F409ED}"/>
              </a:ext>
            </a:extLst>
          </p:cNvPr>
          <p:cNvSpPr>
            <a:spLocks noGrp="1"/>
          </p:cNvSpPr>
          <p:nvPr>
            <p:ph idx="1"/>
          </p:nvPr>
        </p:nvSpPr>
        <p:spPr/>
        <p:txBody>
          <a:bodyPr/>
          <a:lstStyle/>
          <a:p>
            <a:r>
              <a:rPr lang="en-US" dirty="0"/>
              <a:t>Final exam (open-book): 60% </a:t>
            </a:r>
          </a:p>
          <a:p>
            <a:r>
              <a:rPr lang="en-US" dirty="0"/>
              <a:t>Lab sections: 40%</a:t>
            </a:r>
          </a:p>
          <a:p>
            <a:endParaRPr lang="en-SE" dirty="0"/>
          </a:p>
        </p:txBody>
      </p:sp>
      <p:sp>
        <p:nvSpPr>
          <p:cNvPr id="4" name="Slide Number Placeholder 3">
            <a:extLst>
              <a:ext uri="{FF2B5EF4-FFF2-40B4-BE49-F238E27FC236}">
                <a16:creationId xmlns:a16="http://schemas.microsoft.com/office/drawing/2014/main" id="{47B2C23B-F2E0-6179-9F4A-5D81261F1AB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3964595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Three Labs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562600"/>
          </a:xfrm>
        </p:spPr>
        <p:txBody>
          <a:bodyPr>
            <a:normAutofit/>
          </a:bodyPr>
          <a:lstStyle/>
          <a:p>
            <a:r>
              <a:rPr lang="en-US" dirty="0"/>
              <a:t>Lab1 in W3-4. Adversarial attack on CNN for traffic sign classification</a:t>
            </a:r>
          </a:p>
          <a:p>
            <a:r>
              <a:rPr lang="en-US" dirty="0"/>
              <a:t>Lab2 in W7-8. PID control</a:t>
            </a:r>
          </a:p>
          <a:p>
            <a:r>
              <a:rPr lang="en-US" dirty="0"/>
              <a:t>Lab3 in W9-10. Planning for Highway Driving with DQN RL</a:t>
            </a:r>
          </a:p>
          <a:p>
            <a:r>
              <a:rPr lang="en-US" dirty="0">
                <a:hlinkClick r:id="rId3"/>
              </a:rPr>
              <a:t>https://github.com/guzonghua/saavlabs</a:t>
            </a:r>
            <a:endParaRPr lang="en-US" dirty="0"/>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FBAA-BB5F-5136-1E22-93FB13BEC8AC}"/>
              </a:ext>
            </a:extLst>
          </p:cNvPr>
          <p:cNvSpPr>
            <a:spLocks noGrp="1"/>
          </p:cNvSpPr>
          <p:nvPr>
            <p:ph type="title"/>
          </p:nvPr>
        </p:nvSpPr>
        <p:spPr/>
        <p:txBody>
          <a:bodyPr/>
          <a:lstStyle/>
          <a:p>
            <a:r>
              <a:rPr lang="en-US" altLang="zh-CN" dirty="0"/>
              <a:t>Details of Labs</a:t>
            </a:r>
            <a:endParaRPr lang="en-SE" dirty="0"/>
          </a:p>
        </p:txBody>
      </p:sp>
      <p:sp>
        <p:nvSpPr>
          <p:cNvPr id="3" name="Content Placeholder 2">
            <a:extLst>
              <a:ext uri="{FF2B5EF4-FFF2-40B4-BE49-F238E27FC236}">
                <a16:creationId xmlns:a16="http://schemas.microsoft.com/office/drawing/2014/main" id="{33A41334-BB03-A6DB-54E7-D90A02AD0E5A}"/>
              </a:ext>
            </a:extLst>
          </p:cNvPr>
          <p:cNvSpPr>
            <a:spLocks noGrp="1"/>
          </p:cNvSpPr>
          <p:nvPr>
            <p:ph idx="1"/>
          </p:nvPr>
        </p:nvSpPr>
        <p:spPr/>
        <p:txBody>
          <a:bodyPr/>
          <a:lstStyle/>
          <a:p>
            <a:r>
              <a:rPr lang="en-US" dirty="0"/>
              <a:t>We will keep the programming workload relatively low, e.g., you may be given a semi-complete program, and asked to  tune some hyper parameters, or fill in a few lines of missing code (no large-scale coding)</a:t>
            </a:r>
          </a:p>
          <a:p>
            <a:r>
              <a:rPr lang="en-US" dirty="0"/>
              <a:t>We will keep the computing demands low, so you can use Google </a:t>
            </a:r>
            <a:r>
              <a:rPr lang="en-US" dirty="0" err="1"/>
              <a:t>Colab</a:t>
            </a:r>
            <a:r>
              <a:rPr lang="en-US" dirty="0"/>
              <a:t>, or work on your own computer without powerful GPUs. (Programming language is Python.)</a:t>
            </a:r>
          </a:p>
        </p:txBody>
      </p:sp>
      <p:sp>
        <p:nvSpPr>
          <p:cNvPr id="4" name="Slide Number Placeholder 3">
            <a:extLst>
              <a:ext uri="{FF2B5EF4-FFF2-40B4-BE49-F238E27FC236}">
                <a16:creationId xmlns:a16="http://schemas.microsoft.com/office/drawing/2014/main" id="{A7CB115B-EE87-AF25-68D4-5C51AF8DCB42}"/>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56855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DDC4-CDE5-70E2-8453-18C72ACA4FD7}"/>
              </a:ext>
            </a:extLst>
          </p:cNvPr>
          <p:cNvSpPr>
            <a:spLocks noGrp="1"/>
          </p:cNvSpPr>
          <p:nvPr>
            <p:ph type="title"/>
          </p:nvPr>
        </p:nvSpPr>
        <p:spPr/>
        <p:txBody>
          <a:bodyPr/>
          <a:lstStyle/>
          <a:p>
            <a:r>
              <a:rPr lang="en-US" dirty="0"/>
              <a:t>Final Exam Format</a:t>
            </a:r>
            <a:endParaRPr lang="en-SE" dirty="0"/>
          </a:p>
        </p:txBody>
      </p:sp>
      <p:sp>
        <p:nvSpPr>
          <p:cNvPr id="3" name="Content Placeholder 2">
            <a:extLst>
              <a:ext uri="{FF2B5EF4-FFF2-40B4-BE49-F238E27FC236}">
                <a16:creationId xmlns:a16="http://schemas.microsoft.com/office/drawing/2014/main" id="{2C52BB75-2C5E-870D-78B3-564AB040AEC4}"/>
              </a:ext>
            </a:extLst>
          </p:cNvPr>
          <p:cNvSpPr>
            <a:spLocks noGrp="1"/>
          </p:cNvSpPr>
          <p:nvPr>
            <p:ph idx="1"/>
          </p:nvPr>
        </p:nvSpPr>
        <p:spPr>
          <a:xfrm>
            <a:off x="457200" y="974226"/>
            <a:ext cx="8229600" cy="5479110"/>
          </a:xfrm>
        </p:spPr>
        <p:txBody>
          <a:bodyPr/>
          <a:lstStyle/>
          <a:p>
            <a:r>
              <a:rPr lang="en-US" dirty="0"/>
              <a:t>Multiple choice questions, e.g.</a:t>
            </a:r>
          </a:p>
          <a:p>
            <a:pPr lvl="1"/>
            <a:r>
              <a:rPr lang="en-US" sz="1800" b="0" i="0" u="none" strike="noStrike" baseline="0" dirty="0">
                <a:solidFill>
                  <a:srgbClr val="000000"/>
                </a:solidFill>
              </a:rPr>
              <a:t>Which path planning algorithm(s) are guaranteed to find the optimal solution? </a:t>
            </a:r>
          </a:p>
          <a:p>
            <a:pPr lvl="1"/>
            <a:r>
              <a:rPr lang="en-US" sz="1800" b="0" i="0" u="none" strike="noStrike" baseline="0" dirty="0">
                <a:solidFill>
                  <a:srgbClr val="000000"/>
                </a:solidFill>
              </a:rPr>
              <a:t>A. A* algorithm </a:t>
            </a:r>
          </a:p>
          <a:p>
            <a:pPr lvl="1"/>
            <a:r>
              <a:rPr lang="en-US" sz="1800" b="0" i="0" u="none" strike="noStrike" baseline="0" dirty="0">
                <a:solidFill>
                  <a:srgbClr val="000000"/>
                </a:solidFill>
              </a:rPr>
              <a:t>B. Rapidly-exploring Random Tree (RRT) </a:t>
            </a:r>
          </a:p>
          <a:p>
            <a:pPr lvl="1"/>
            <a:r>
              <a:rPr lang="en-US" sz="1800" b="0" i="0" u="none" strike="noStrike" baseline="0" dirty="0">
                <a:solidFill>
                  <a:srgbClr val="000000"/>
                </a:solidFill>
              </a:rPr>
              <a:t>C. Probabilistic Roadmap (PRM) </a:t>
            </a:r>
          </a:p>
          <a:p>
            <a:pPr lvl="1"/>
            <a:r>
              <a:rPr lang="en-US" sz="1800" b="0" i="0" u="none" strike="noStrike" baseline="0" dirty="0">
                <a:solidFill>
                  <a:srgbClr val="000000"/>
                </a:solidFill>
              </a:rPr>
              <a:t>D. All of them </a:t>
            </a:r>
          </a:p>
          <a:p>
            <a:pPr lvl="1"/>
            <a:r>
              <a:rPr lang="en-US" sz="1800" b="0" i="0" u="none" strike="noStrike" baseline="0" dirty="0">
                <a:solidFill>
                  <a:srgbClr val="000000"/>
                </a:solidFill>
              </a:rPr>
              <a:t>E. None of them </a:t>
            </a:r>
          </a:p>
          <a:p>
            <a:r>
              <a:rPr lang="en-US" dirty="0"/>
              <a:t>Simple calculation questions, e.g.,</a:t>
            </a:r>
            <a:endParaRPr lang="en-SE" sz="1800" b="0" i="0" u="none" strike="noStrike" baseline="0" dirty="0">
              <a:solidFill>
                <a:srgbClr val="000000"/>
              </a:solidFill>
            </a:endParaRPr>
          </a:p>
          <a:p>
            <a:pPr lvl="1"/>
            <a:r>
              <a:rPr lang="en-US" sz="1800" b="0" i="0" u="none" strike="noStrike" baseline="0" dirty="0">
                <a:solidFill>
                  <a:srgbClr val="000000"/>
                </a:solidFill>
              </a:rPr>
              <a:t>Convolutional Neural Networks I </a:t>
            </a:r>
          </a:p>
          <a:p>
            <a:pPr lvl="1"/>
            <a:r>
              <a:rPr lang="en-US" sz="1800" b="0" i="0" u="none" strike="noStrike" baseline="0" dirty="0">
                <a:solidFill>
                  <a:srgbClr val="000000"/>
                </a:solidFill>
              </a:rPr>
              <a:t>Input volume: 56×56×64 (𝑊1=𝐻1=𝑁1=56,𝐷1=64). 32 1×1×64 filters (𝐾=32,𝐹=1) w. stride 𝑆=1</a:t>
            </a:r>
            <a:r>
              <a:rPr lang="en-US" sz="1800" b="0" i="1" u="none" strike="noStrike" baseline="0" dirty="0">
                <a:solidFill>
                  <a:srgbClr val="000000"/>
                </a:solidFill>
              </a:rPr>
              <a:t>, </a:t>
            </a:r>
            <a:r>
              <a:rPr lang="en-US" sz="1800" b="0" i="0" u="none" strike="noStrike" baseline="0" dirty="0">
                <a:solidFill>
                  <a:srgbClr val="000000"/>
                </a:solidFill>
              </a:rPr>
              <a:t>no pad 𝑃=0. Show the formulas and calculation process. </a:t>
            </a:r>
          </a:p>
          <a:p>
            <a:pPr lvl="1"/>
            <a:r>
              <a:rPr lang="en-US" sz="1800" b="0" i="0" u="none" strike="noStrike" baseline="0" dirty="0">
                <a:solidFill>
                  <a:srgbClr val="000000"/>
                </a:solidFill>
              </a:rPr>
              <a:t>1) Calculate the dimensions of the output volume, including spatial size and depth. </a:t>
            </a:r>
          </a:p>
          <a:p>
            <a:pPr lvl="1"/>
            <a:r>
              <a:rPr lang="en-US" sz="1800" b="0" i="0" u="none" strike="noStrike" baseline="0" dirty="0">
                <a:solidFill>
                  <a:srgbClr val="000000"/>
                </a:solidFill>
              </a:rPr>
              <a:t>2) Calculate the total number of parameters, including weights and biases. </a:t>
            </a:r>
          </a:p>
        </p:txBody>
      </p:sp>
      <p:sp>
        <p:nvSpPr>
          <p:cNvPr id="4" name="Slide Number Placeholder 3">
            <a:extLst>
              <a:ext uri="{FF2B5EF4-FFF2-40B4-BE49-F238E27FC236}">
                <a16:creationId xmlns:a16="http://schemas.microsoft.com/office/drawing/2014/main" id="{32B4439D-D093-F721-B62F-D1CFAA6AC823}"/>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85695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98-28AA-BA1B-E485-FF407F0BC7B9}"/>
              </a:ext>
            </a:extLst>
          </p:cNvPr>
          <p:cNvSpPr>
            <a:spLocks noGrp="1"/>
          </p:cNvSpPr>
          <p:nvPr>
            <p:ph type="title"/>
          </p:nvPr>
        </p:nvSpPr>
        <p:spPr/>
        <p:txBody>
          <a:bodyPr/>
          <a:lstStyle/>
          <a:p>
            <a:r>
              <a:rPr lang="en-US" dirty="0"/>
              <a:t>Pass or Fail?</a:t>
            </a:r>
            <a:endParaRPr lang="en-SE" dirty="0"/>
          </a:p>
        </p:txBody>
      </p:sp>
      <p:sp>
        <p:nvSpPr>
          <p:cNvPr id="3" name="Content Placeholder 2">
            <a:extLst>
              <a:ext uri="{FF2B5EF4-FFF2-40B4-BE49-F238E27FC236}">
                <a16:creationId xmlns:a16="http://schemas.microsoft.com/office/drawing/2014/main" id="{7ED88767-4B2D-4AF0-9E1B-56A7FB0E1C4C}"/>
              </a:ext>
            </a:extLst>
          </p:cNvPr>
          <p:cNvSpPr>
            <a:spLocks noGrp="1"/>
          </p:cNvSpPr>
          <p:nvPr>
            <p:ph idx="1"/>
          </p:nvPr>
        </p:nvSpPr>
        <p:spPr/>
        <p:txBody>
          <a:bodyPr/>
          <a:lstStyle/>
          <a:p>
            <a:r>
              <a:rPr lang="en-US" dirty="0"/>
              <a:t>In the past, the vast majority of students pass the course, if they put in reasonable effort</a:t>
            </a:r>
          </a:p>
          <a:p>
            <a:r>
              <a:rPr lang="en-US" dirty="0"/>
              <a:t>The course workload is not very high. Most students manage it quite well</a:t>
            </a:r>
          </a:p>
          <a:p>
            <a:pPr lvl="1"/>
            <a:r>
              <a:rPr lang="en-US" dirty="0"/>
              <a:t>Use the anonymous feedback link to provide comments on course pace, level of difficulty, etc.</a:t>
            </a:r>
          </a:p>
          <a:p>
            <a:endParaRPr lang="en-SE" dirty="0"/>
          </a:p>
        </p:txBody>
      </p:sp>
      <p:sp>
        <p:nvSpPr>
          <p:cNvPr id="4" name="Slide Number Placeholder 3">
            <a:extLst>
              <a:ext uri="{FF2B5EF4-FFF2-40B4-BE49-F238E27FC236}">
                <a16:creationId xmlns:a16="http://schemas.microsoft.com/office/drawing/2014/main" id="{6840CC40-F83E-0F54-AF92-FB0C6196A31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026351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3814</TotalTime>
  <Words>4087</Words>
  <Application>Microsoft Office PowerPoint</Application>
  <PresentationFormat>On-screen Show (4:3)</PresentationFormat>
  <Paragraphs>363</Paragraphs>
  <Slides>44</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Times New Roman</vt:lpstr>
      <vt:lpstr>Default Design</vt:lpstr>
      <vt:lpstr>L1.1 Introduction and Overview</vt:lpstr>
      <vt:lpstr>Course Logistics</vt:lpstr>
      <vt:lpstr>My Instruction Style</vt:lpstr>
      <vt:lpstr>Lecture Schedule (Tentative)</vt:lpstr>
      <vt:lpstr>Grade Distribution</vt:lpstr>
      <vt:lpstr>Three Labs</vt:lpstr>
      <vt:lpstr>Details of Labs</vt:lpstr>
      <vt:lpstr>Final Exam Format</vt:lpstr>
      <vt:lpstr>Pass or Fail?</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AVs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255</cp:revision>
  <dcterms:created xsi:type="dcterms:W3CDTF">2020-03-21T16:53:45Z</dcterms:created>
  <dcterms:modified xsi:type="dcterms:W3CDTF">2023-10-31T17:17:04Z</dcterms:modified>
</cp:coreProperties>
</file>